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3" r:id="rId5"/>
  </p:sldMasterIdLst>
  <p:notesMasterIdLst>
    <p:notesMasterId r:id="rId9"/>
  </p:notesMasterIdLst>
  <p:handoutMasterIdLst>
    <p:handoutMasterId r:id="rId10"/>
  </p:handoutMasterIdLst>
  <p:sldIdLst>
    <p:sldId id="273" r:id="rId6"/>
    <p:sldId id="274" r:id="rId7"/>
    <p:sldId id="27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B6F"/>
    <a:srgbClr val="8074A7"/>
    <a:srgbClr val="ED1C24"/>
    <a:srgbClr val="A9A1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239" autoAdjust="0"/>
  </p:normalViewPr>
  <p:slideViewPr>
    <p:cSldViewPr snapToGrid="0">
      <p:cViewPr varScale="1">
        <p:scale>
          <a:sx n="61" d="100"/>
          <a:sy n="61" d="100"/>
        </p:scale>
        <p:origin x="10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dirty="0" err="1"/>
              <a:t>Event</a:t>
            </a:r>
            <a:r>
              <a:rPr lang="cs-CZ" dirty="0"/>
              <a:t> </a:t>
            </a:r>
            <a:r>
              <a:rPr lang="cs-CZ" dirty="0" err="1"/>
              <a:t>name</a:t>
            </a:r>
            <a:endParaRPr lang="en-GB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11626-1405-4613-AC5F-98AA9FDA75F0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dirty="0" err="1"/>
              <a:t>Event</a:t>
            </a:r>
            <a:r>
              <a:rPr lang="cs-CZ" dirty="0"/>
              <a:t> </a:t>
            </a:r>
            <a:r>
              <a:rPr lang="cs-CZ" dirty="0" err="1"/>
              <a:t>name</a:t>
            </a:r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DECE5-D046-47A7-9235-B89B77DE56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258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A68FF-B3A6-41BE-AD9B-41BDB94E5A0A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9EE45-4352-40AA-8F18-47A0531BC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23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hyperlink" Target="https://genderaction.eu/" TargetMode="External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11" Type="http://schemas.openxmlformats.org/officeDocument/2006/relationships/hyperlink" Target="https://www.youtube.com/channel/UCJcQ7lmi1GFGbSSagSuGgPA" TargetMode="External"/><Relationship Id="rId5" Type="http://schemas.openxmlformats.org/officeDocument/2006/relationships/image" Target="../media/image6.png"/><Relationship Id="rId10" Type="http://schemas.openxmlformats.org/officeDocument/2006/relationships/hyperlink" Target="https://twitter.com/GENDERACTION_EU" TargetMode="External"/><Relationship Id="rId4" Type="http://schemas.openxmlformats.org/officeDocument/2006/relationships/image" Target="../media/image5.png"/><Relationship Id="rId9" Type="http://schemas.openxmlformats.org/officeDocument/2006/relationships/hyperlink" Target="https://genderaction.eu/newsletter/" TargetMode="Externa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o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2916194" y="2619631"/>
            <a:ext cx="8472242" cy="675503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ED1C24"/>
                </a:solidFill>
              </a:defRPr>
            </a:lvl1pPr>
          </a:lstStyle>
          <a:p>
            <a:r>
              <a:rPr lang="cs-CZ" sz="4000" noProof="0" dirty="0">
                <a:solidFill>
                  <a:srgbClr val="351B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GB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16194" y="3379914"/>
            <a:ext cx="8458388" cy="50010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z="2400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endParaRPr lang="en-GB" noProof="0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00"/>
          <a:stretch/>
        </p:blipFill>
        <p:spPr>
          <a:xfrm>
            <a:off x="0" y="63495"/>
            <a:ext cx="2658535" cy="6761553"/>
          </a:xfrm>
          <a:prstGeom prst="rect">
            <a:avLst/>
          </a:prstGeom>
        </p:spPr>
      </p:pic>
      <p:sp>
        <p:nvSpPr>
          <p:cNvPr id="8" name="Obdélník 7"/>
          <p:cNvSpPr/>
          <p:nvPr userDrawn="1"/>
        </p:nvSpPr>
        <p:spPr>
          <a:xfrm>
            <a:off x="2584780" y="707823"/>
            <a:ext cx="147510" cy="5344183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351B6F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892" y="360845"/>
            <a:ext cx="2173756" cy="1537369"/>
          </a:xfrm>
          <a:prstGeom prst="rect">
            <a:avLst/>
          </a:prstGeom>
        </p:spPr>
      </p:pic>
      <p:sp>
        <p:nvSpPr>
          <p:cNvPr id="24" name="Zástupný symbol pro datum 23"/>
          <p:cNvSpPr>
            <a:spLocks noGrp="1"/>
          </p:cNvSpPr>
          <p:nvPr>
            <p:ph type="dt" sz="half" idx="10"/>
          </p:nvPr>
        </p:nvSpPr>
        <p:spPr>
          <a:xfrm>
            <a:off x="8786698" y="5542328"/>
            <a:ext cx="2743200" cy="365125"/>
          </a:xfrm>
        </p:spPr>
        <p:txBody>
          <a:bodyPr/>
          <a:lstStyle>
            <a:lvl1pPr>
              <a:defRPr>
                <a:solidFill>
                  <a:srgbClr val="8074A7"/>
                </a:solidFill>
              </a:defRPr>
            </a:lvl1pPr>
          </a:lstStyle>
          <a:p>
            <a:r>
              <a:rPr lang="en-GB" dirty="0"/>
              <a:t>29/09/2022</a:t>
            </a:r>
          </a:p>
        </p:txBody>
      </p:sp>
      <p:sp>
        <p:nvSpPr>
          <p:cNvPr id="30" name="Zástupný symbol pro text 2"/>
          <p:cNvSpPr>
            <a:spLocks noGrp="1"/>
          </p:cNvSpPr>
          <p:nvPr>
            <p:ph type="body" idx="12" hasCustomPrompt="1"/>
          </p:nvPr>
        </p:nvSpPr>
        <p:spPr>
          <a:xfrm>
            <a:off x="2916194" y="4919229"/>
            <a:ext cx="8431256" cy="377701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074A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Institution</a:t>
            </a:r>
          </a:p>
        </p:txBody>
      </p:sp>
      <p:sp>
        <p:nvSpPr>
          <p:cNvPr id="31" name="Zástupný symbol pro text 2"/>
          <p:cNvSpPr>
            <a:spLocks noGrp="1"/>
          </p:cNvSpPr>
          <p:nvPr>
            <p:ph type="body" idx="13" hasCustomPrompt="1"/>
          </p:nvPr>
        </p:nvSpPr>
        <p:spPr>
          <a:xfrm>
            <a:off x="2916194" y="4541528"/>
            <a:ext cx="8431256" cy="377701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8074A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Name and Family name</a:t>
            </a:r>
          </a:p>
        </p:txBody>
      </p:sp>
    </p:spTree>
    <p:extLst>
      <p:ext uri="{BB962C8B-B14F-4D97-AF65-F5344CB8AC3E}">
        <p14:creationId xmlns:p14="http://schemas.microsoft.com/office/powerpoint/2010/main" val="155971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C5FB-628E-4961-8B35-0C27C15EC5BA}" type="datetime3">
              <a:rPr lang="cs-CZ" smtClean="0"/>
              <a:t>19/1/23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 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290D-D74F-4082-9FD7-D8FCD85A3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81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B78B-AF0B-4280-AC2A-A99F7D2A937D}" type="datetime3">
              <a:rPr lang="cs-CZ" smtClean="0"/>
              <a:t>19/1/23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 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290D-D74F-4082-9FD7-D8FCD85A3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314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E9B5-D59D-4C43-B53D-D1662E902B52}" type="datetime3">
              <a:rPr lang="cs-CZ" smtClean="0"/>
              <a:t>19/1/23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 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290D-D74F-4082-9FD7-D8FCD85A3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453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19EC-053E-409B-A54B-B75E39B3D66F}" type="datetime3">
              <a:rPr lang="cs-CZ" smtClean="0"/>
              <a:t>19/1/23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 name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290D-D74F-4082-9FD7-D8FCD85A3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7B1B-AD39-4A88-90E7-DB6A1C6E1C92}" type="datetime3">
              <a:rPr lang="cs-CZ" smtClean="0"/>
              <a:t>19/1/23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 name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290D-D74F-4082-9FD7-D8FCD85A3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12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38CB-4221-4D1E-AF80-29E010566B18}" type="datetime3">
              <a:rPr lang="cs-CZ" smtClean="0"/>
              <a:t>19/1/23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 name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290D-D74F-4082-9FD7-D8FCD85A3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260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3E754-3699-4504-8CA6-0FFADBD38902}" type="datetime3">
              <a:rPr lang="cs-CZ" smtClean="0"/>
              <a:t>19/1/23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 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290D-D74F-4082-9FD7-D8FCD85A3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550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3F09-3751-43A5-881C-D5041D2C0D60}" type="datetime3">
              <a:rPr lang="cs-CZ" smtClean="0"/>
              <a:t>19/1/23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 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290D-D74F-4082-9FD7-D8FCD85A3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66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CFE39-3496-4A4F-8122-B3E5B8E1BF11}" type="datetime3">
              <a:rPr lang="cs-CZ" smtClean="0"/>
              <a:t>19/1/23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 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290D-D74F-4082-9FD7-D8FCD85A3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922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002F-6DD7-489B-B5E4-C304DE0A4AC9}" type="datetime3">
              <a:rPr lang="cs-CZ" smtClean="0"/>
              <a:t>19/1/23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 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290D-D74F-4082-9FD7-D8FCD85A3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9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00"/>
          <a:stretch/>
        </p:blipFill>
        <p:spPr>
          <a:xfrm>
            <a:off x="9041519" y="96447"/>
            <a:ext cx="2658535" cy="6761553"/>
          </a:xfrm>
          <a:prstGeom prst="rect">
            <a:avLst/>
          </a:prstGeom>
        </p:spPr>
      </p:pic>
      <p:sp>
        <p:nvSpPr>
          <p:cNvPr id="9" name="Obdélník 8"/>
          <p:cNvSpPr/>
          <p:nvPr userDrawn="1"/>
        </p:nvSpPr>
        <p:spPr>
          <a:xfrm>
            <a:off x="9710928" y="0"/>
            <a:ext cx="2481072" cy="6858000"/>
          </a:xfrm>
          <a:prstGeom prst="rect">
            <a:avLst/>
          </a:prstGeom>
          <a:solidFill>
            <a:srgbClr val="351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4F3D83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7984524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LOREM IPSUM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7984524" cy="4351338"/>
          </a:xfrm>
        </p:spPr>
        <p:txBody>
          <a:bodyPr>
            <a:noAutofit/>
          </a:bodyPr>
          <a:lstStyle>
            <a:lvl1pPr marL="285750" indent="-285750" fontAlgn="base">
              <a:buFont typeface="Arial" panose="020B0604020202020204" pitchFamily="34" charset="0"/>
              <a:buChar char="•"/>
              <a:defRPr sz="2400">
                <a:solidFill>
                  <a:srgbClr val="351B6F"/>
                </a:solidFill>
              </a:defRPr>
            </a:lvl1pPr>
            <a:lvl2pPr marL="742950" indent="-285750" fontAlgn="base">
              <a:buFont typeface="Arial" panose="020B0604020202020204" pitchFamily="34" charset="0"/>
              <a:buChar char="•"/>
              <a:defRPr sz="2200">
                <a:solidFill>
                  <a:srgbClr val="351B6F"/>
                </a:solidFill>
              </a:defRPr>
            </a:lvl2pPr>
            <a:lvl3pPr>
              <a:defRPr sz="2000">
                <a:solidFill>
                  <a:srgbClr val="351B6F"/>
                </a:solidFill>
              </a:defRPr>
            </a:lvl3pPr>
            <a:lvl4pPr>
              <a:defRPr sz="1800">
                <a:solidFill>
                  <a:srgbClr val="351B6F"/>
                </a:solidFill>
              </a:defRPr>
            </a:lvl4pPr>
            <a:lvl5pPr>
              <a:defRPr sz="1600">
                <a:solidFill>
                  <a:srgbClr val="351B6F"/>
                </a:solidFill>
              </a:defRPr>
            </a:lvl5pPr>
          </a:lstStyle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sitLorem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</a:t>
            </a:r>
            <a:r>
              <a:rPr lang="cs-CZ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143000" marR="0" lvl="2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</a:t>
            </a:r>
            <a:r>
              <a:rPr lang="cs-CZ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600200" marR="0" lvl="3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</a:t>
            </a:r>
            <a:r>
              <a:rPr lang="cs-CZ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057400" marR="0" lvl="4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</a:t>
            </a:r>
            <a:r>
              <a:rPr lang="cs-CZ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0" marR="0" lvl="4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0200" marR="0" lvl="3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285750" fontAlgn="base">
              <a:buFont typeface="Arial" panose="020B0604020202020204" pitchFamily="34" charset="0"/>
              <a:buChar char="•"/>
            </a:pPr>
            <a:endParaRPr lang="en-GB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en-GB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29/09/2022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9855075" y="5275034"/>
            <a:ext cx="1970903" cy="1005241"/>
          </a:xfrm>
        </p:spPr>
        <p:txBody>
          <a:bodyPr/>
          <a:lstStyle/>
          <a:p>
            <a:r>
              <a:rPr lang="en-GB" noProof="0" dirty="0"/>
              <a:t>EVENT 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074A7"/>
                </a:solidFill>
              </a:defRPr>
            </a:lvl1pPr>
          </a:lstStyle>
          <a:p>
            <a:fld id="{30ADD2D6-BC5E-450F-9BB4-311CA65708C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84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00"/>
          <a:stretch/>
        </p:blipFill>
        <p:spPr>
          <a:xfrm>
            <a:off x="9041519" y="96447"/>
            <a:ext cx="2658535" cy="6761553"/>
          </a:xfrm>
          <a:prstGeom prst="rect">
            <a:avLst/>
          </a:prstGeom>
        </p:spPr>
      </p:pic>
      <p:sp>
        <p:nvSpPr>
          <p:cNvPr id="9" name="Obdélník 8"/>
          <p:cNvSpPr/>
          <p:nvPr userDrawn="1"/>
        </p:nvSpPr>
        <p:spPr>
          <a:xfrm>
            <a:off x="9710928" y="0"/>
            <a:ext cx="2481072" cy="6858000"/>
          </a:xfrm>
          <a:prstGeom prst="rect">
            <a:avLst/>
          </a:prstGeom>
          <a:solidFill>
            <a:srgbClr val="351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rgbClr val="4F3D83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8063540" cy="1325563"/>
          </a:xfrm>
        </p:spPr>
        <p:txBody>
          <a:bodyPr/>
          <a:lstStyle/>
          <a:p>
            <a:r>
              <a:rPr lang="en-GB" noProof="0" dirty="0"/>
              <a:t>LOREM IPSUM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2729540" cy="4351338"/>
          </a:xfrm>
        </p:spPr>
        <p:txBody>
          <a:bodyPr>
            <a:noAutofit/>
          </a:bodyPr>
          <a:lstStyle>
            <a:lvl1pPr marL="144463" indent="-201613">
              <a:defRPr sz="1600"/>
            </a:lvl1pPr>
            <a:lvl2pPr marL="74295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/>
            </a:lvl2pPr>
          </a:lstStyle>
          <a:p>
            <a:pPr marL="228600" lvl="0" indent="-285750" fontAlgn="base">
              <a:buFont typeface="Arial" panose="020B0604020202020204" pitchFamily="34" charset="0"/>
              <a:buChar char="•"/>
            </a:pP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endParaRPr lang="en-GB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marR="0" lvl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endParaRPr lang="en-GB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cs-CZ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29/09/2022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852454" y="5225921"/>
            <a:ext cx="1987378" cy="1085979"/>
          </a:xfrm>
        </p:spPr>
        <p:txBody>
          <a:bodyPr/>
          <a:lstStyle/>
          <a:p>
            <a:r>
              <a:rPr lang="en-GB" noProof="0" dirty="0"/>
              <a:t>EVENT</a:t>
            </a:r>
            <a:r>
              <a:rPr lang="cs-CZ" dirty="0"/>
              <a:t> </a:t>
            </a:r>
            <a:r>
              <a:rPr lang="en-GB" noProof="0" dirty="0"/>
              <a:t>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074A7"/>
                </a:solidFill>
              </a:defRPr>
            </a:lvl1pPr>
          </a:lstStyle>
          <a:p>
            <a:fld id="{30ADD2D6-BC5E-450F-9BB4-311CA65708C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graf 10"/>
          <p:cNvSpPr>
            <a:spLocks noGrp="1"/>
          </p:cNvSpPr>
          <p:nvPr>
            <p:ph type="chart" sz="quarter" idx="13"/>
          </p:nvPr>
        </p:nvSpPr>
        <p:spPr>
          <a:xfrm>
            <a:off x="838200" y="1825625"/>
            <a:ext cx="5194221" cy="4351338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14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00"/>
          <a:stretch/>
        </p:blipFill>
        <p:spPr>
          <a:xfrm>
            <a:off x="9041519" y="96447"/>
            <a:ext cx="2658535" cy="6761553"/>
          </a:xfrm>
          <a:prstGeom prst="rect">
            <a:avLst/>
          </a:prstGeom>
        </p:spPr>
      </p:pic>
      <p:sp>
        <p:nvSpPr>
          <p:cNvPr id="9" name="Obdélník 8"/>
          <p:cNvSpPr/>
          <p:nvPr userDrawn="1"/>
        </p:nvSpPr>
        <p:spPr>
          <a:xfrm>
            <a:off x="9710928" y="0"/>
            <a:ext cx="2481072" cy="6858000"/>
          </a:xfrm>
          <a:prstGeom prst="rect">
            <a:avLst/>
          </a:prstGeom>
          <a:solidFill>
            <a:srgbClr val="351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4F3D83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303338"/>
            <a:ext cx="7984524" cy="48736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29/09/2022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885404" y="5225921"/>
            <a:ext cx="1954427" cy="1085979"/>
          </a:xfrm>
        </p:spPr>
        <p:txBody>
          <a:bodyPr/>
          <a:lstStyle/>
          <a:p>
            <a:r>
              <a:rPr lang="en-GB" noProof="0" dirty="0"/>
              <a:t>EVENT name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074A7"/>
                </a:solidFill>
              </a:defRPr>
            </a:lvl1pPr>
          </a:lstStyle>
          <a:p>
            <a:fld id="{30ADD2D6-BC5E-450F-9BB4-311CA65708C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 hasCustomPrompt="1"/>
          </p:nvPr>
        </p:nvSpPr>
        <p:spPr>
          <a:xfrm>
            <a:off x="838200" y="96448"/>
            <a:ext cx="7984524" cy="1027504"/>
          </a:xfrm>
        </p:spPr>
        <p:txBody>
          <a:bodyPr/>
          <a:lstStyle/>
          <a:p>
            <a:r>
              <a:rPr lang="en-GB" noProof="0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01609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3816404" y="406892"/>
            <a:ext cx="59559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</a:t>
            </a:r>
          </a:p>
        </p:txBody>
      </p:sp>
      <p:sp>
        <p:nvSpPr>
          <p:cNvPr id="12" name="Obdélník 11"/>
          <p:cNvSpPr/>
          <p:nvPr userDrawn="1"/>
        </p:nvSpPr>
        <p:spPr>
          <a:xfrm>
            <a:off x="3815812" y="2888851"/>
            <a:ext cx="43992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GENDERACTIONplus</a:t>
            </a:r>
            <a:endParaRPr lang="cs-CZ" sz="2400" dirty="0"/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230" y="5603562"/>
            <a:ext cx="1096627" cy="731228"/>
          </a:xfrm>
          <a:prstGeom prst="rect">
            <a:avLst/>
          </a:prstGeom>
        </p:spPr>
      </p:pic>
      <p:sp>
        <p:nvSpPr>
          <p:cNvPr id="14" name="TextovéPole 13"/>
          <p:cNvSpPr txBox="1"/>
          <p:nvPr userDrawn="1"/>
        </p:nvSpPr>
        <p:spPr>
          <a:xfrm>
            <a:off x="5036457" y="5583764"/>
            <a:ext cx="648788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GENDERACTIONplus is funded by the European Union’s Horizon Europe research and innovation programme under grant agreement No. 101058093. </a:t>
            </a:r>
            <a:endParaRPr lang="cs-CZ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Views and opinions expressed</a:t>
            </a:r>
            <a:r>
              <a:rPr lang="cs-CZ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here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those of the author(s) only and do not necessarily reflect those of the European Union. Neither the European Union nor the granting authority can be held responsible for them.</a:t>
            </a:r>
            <a:endParaRPr lang="en-US" sz="1000" b="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575" y="3461667"/>
            <a:ext cx="285662" cy="288125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006" y="4270609"/>
            <a:ext cx="278231" cy="224379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006" y="4618459"/>
            <a:ext cx="278231" cy="198368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00"/>
          <a:stretch/>
        </p:blipFill>
        <p:spPr>
          <a:xfrm>
            <a:off x="0" y="63495"/>
            <a:ext cx="2658535" cy="6761553"/>
          </a:xfrm>
          <a:prstGeom prst="rect">
            <a:avLst/>
          </a:prstGeom>
        </p:spPr>
      </p:pic>
      <p:sp>
        <p:nvSpPr>
          <p:cNvPr id="21" name="Obdélník 20"/>
          <p:cNvSpPr/>
          <p:nvPr userDrawn="1"/>
        </p:nvSpPr>
        <p:spPr>
          <a:xfrm>
            <a:off x="2584780" y="707823"/>
            <a:ext cx="147510" cy="5344183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351B6F"/>
              </a:solidFill>
            </a:endParaRPr>
          </a:p>
        </p:txBody>
      </p:sp>
      <p:sp>
        <p:nvSpPr>
          <p:cNvPr id="22" name="Zástupný symbol pro text 2"/>
          <p:cNvSpPr>
            <a:spLocks noGrp="1"/>
          </p:cNvSpPr>
          <p:nvPr>
            <p:ph idx="10" hasCustomPrompt="1"/>
          </p:nvPr>
        </p:nvSpPr>
        <p:spPr>
          <a:xfrm>
            <a:off x="3865939" y="1408557"/>
            <a:ext cx="7307398" cy="1292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80000"/>
              </a:lnSpc>
              <a:buNone/>
              <a:defRPr sz="2200" b="0" baseline="0">
                <a:solidFill>
                  <a:srgbClr val="8074A7"/>
                </a:solidFill>
              </a:defRPr>
            </a:lvl1pPr>
          </a:lstStyle>
          <a:p>
            <a:pPr lvl="0"/>
            <a:r>
              <a:rPr lang="en-GB" noProof="0" dirty="0"/>
              <a:t>Name and Last name</a:t>
            </a:r>
            <a:r>
              <a:rPr lang="cs-CZ" noProof="0" dirty="0"/>
              <a:t>…</a:t>
            </a:r>
            <a:endParaRPr lang="en-GB" noProof="0" dirty="0"/>
          </a:p>
          <a:p>
            <a:pPr lvl="0"/>
            <a:r>
              <a:rPr lang="en-GB" noProof="0" dirty="0"/>
              <a:t>Institution</a:t>
            </a:r>
          </a:p>
          <a:p>
            <a:pPr lvl="0"/>
            <a:r>
              <a:rPr lang="en-GB" noProof="0" dirty="0"/>
              <a:t>E-mail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235" y="3854603"/>
            <a:ext cx="288002" cy="257552"/>
          </a:xfrm>
          <a:prstGeom prst="rect">
            <a:avLst/>
          </a:prstGeom>
        </p:spPr>
      </p:pic>
      <p:sp>
        <p:nvSpPr>
          <p:cNvPr id="4" name="Obdélník 7">
            <a:extLst>
              <a:ext uri="{FF2B5EF4-FFF2-40B4-BE49-F238E27FC236}">
                <a16:creationId xmlns:a16="http://schemas.microsoft.com/office/drawing/2014/main" id="{272C1ED8-06A2-C508-1957-3D91EE39A992}"/>
              </a:ext>
            </a:extLst>
          </p:cNvPr>
          <p:cNvSpPr/>
          <p:nvPr userDrawn="1"/>
        </p:nvSpPr>
        <p:spPr>
          <a:xfrm>
            <a:off x="3838175" y="922149"/>
            <a:ext cx="59559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noProof="0" dirty="0">
                <a:solidFill>
                  <a:srgbClr val="351B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866E7D4-D488-382E-C334-DE683163E7AC}"/>
              </a:ext>
            </a:extLst>
          </p:cNvPr>
          <p:cNvSpPr/>
          <p:nvPr userDrawn="1"/>
        </p:nvSpPr>
        <p:spPr>
          <a:xfrm>
            <a:off x="4472401" y="3311940"/>
            <a:ext cx="7073835" cy="1599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cs-CZ" baseline="0" dirty="0">
                <a:solidFill>
                  <a:srgbClr val="8074A7"/>
                </a:solidFill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genderaction.eu</a:t>
            </a:r>
            <a:endParaRPr lang="cs-CZ" sz="2400" b="0" baseline="0" dirty="0">
              <a:solidFill>
                <a:srgbClr val="8074A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cs-CZ" baseline="0" dirty="0">
                <a:solidFill>
                  <a:srgbClr val="8074A7"/>
                </a:solidFill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https://genderaction.eu/newsletter/</a:t>
            </a:r>
            <a:endParaRPr lang="cs-CZ" sz="2400" b="0" baseline="0" dirty="0">
              <a:solidFill>
                <a:srgbClr val="8074A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cs-CZ" baseline="0" dirty="0">
                <a:solidFill>
                  <a:srgbClr val="8074A7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https://twitter.com/GENDERACTION_EU</a:t>
            </a:r>
            <a:endParaRPr lang="cs-CZ" sz="2400" b="0" baseline="0" dirty="0">
              <a:solidFill>
                <a:srgbClr val="8074A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cs-CZ" baseline="0" dirty="0">
                <a:solidFill>
                  <a:srgbClr val="8074A7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https://www.youtube.com/channel/UCJcQ7lmi1GFGbSSagSuGgPA</a:t>
            </a:r>
            <a:endParaRPr lang="cs-CZ" sz="2400" b="0" baseline="0" dirty="0">
              <a:solidFill>
                <a:srgbClr val="8074A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67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00"/>
          <a:stretch/>
        </p:blipFill>
        <p:spPr>
          <a:xfrm>
            <a:off x="9041519" y="96447"/>
            <a:ext cx="2658535" cy="6761553"/>
          </a:xfrm>
          <a:prstGeom prst="rect">
            <a:avLst/>
          </a:prstGeom>
        </p:spPr>
      </p:pic>
      <p:sp>
        <p:nvSpPr>
          <p:cNvPr id="8" name="Obdélník 7"/>
          <p:cNvSpPr/>
          <p:nvPr userDrawn="1"/>
        </p:nvSpPr>
        <p:spPr>
          <a:xfrm>
            <a:off x="9559321" y="0"/>
            <a:ext cx="2632679" cy="6858000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highlight>
                <a:srgbClr val="ED1C24"/>
              </a:highligh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7984524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LOREM IPSUM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7984524" cy="4351338"/>
          </a:xfrm>
        </p:spPr>
        <p:txBody>
          <a:bodyPr>
            <a:normAutofit/>
          </a:bodyPr>
          <a:lstStyle>
            <a:lvl1pPr marL="285750" indent="-285750" fontAlgn="base">
              <a:buFont typeface="Arial" panose="020B0604020202020204" pitchFamily="34" charset="0"/>
              <a:buChar char="•"/>
              <a:defRPr sz="2400">
                <a:solidFill>
                  <a:srgbClr val="351B6F"/>
                </a:solidFill>
              </a:defRPr>
            </a:lvl1pPr>
            <a:lvl2pPr marL="742950" indent="-285750" fontAlgn="base">
              <a:buFont typeface="Arial" panose="020B0604020202020204" pitchFamily="34" charset="0"/>
              <a:buChar char="•"/>
              <a:defRPr sz="2200">
                <a:solidFill>
                  <a:srgbClr val="351B6F"/>
                </a:solidFill>
              </a:defRPr>
            </a:lvl2pPr>
            <a:lvl3pPr>
              <a:defRPr sz="2000">
                <a:solidFill>
                  <a:srgbClr val="351B6F"/>
                </a:solidFill>
              </a:defRPr>
            </a:lvl3pPr>
            <a:lvl4pPr>
              <a:defRPr sz="1800">
                <a:solidFill>
                  <a:srgbClr val="351B6F"/>
                </a:solidFill>
              </a:defRPr>
            </a:lvl4pPr>
            <a:lvl5pPr>
              <a:defRPr sz="1600">
                <a:solidFill>
                  <a:srgbClr val="351B6F"/>
                </a:solidFill>
              </a:defRPr>
            </a:lvl5pPr>
          </a:lstStyle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sitLorem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</a:t>
            </a:r>
            <a:endParaRPr lang="cs-CZ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285750" fontAlgn="base">
              <a:buFont typeface="Arial" panose="020B0604020202020204" pitchFamily="34" charset="0"/>
              <a:buChar char="•"/>
            </a:pP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endParaRPr lang="cs-CZ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0200" lvl="3" indent="-285750" fontAlgn="base">
              <a:buFont typeface="Arial" panose="020B0604020202020204" pitchFamily="34" charset="0"/>
              <a:buChar char="•"/>
            </a:pP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endParaRPr lang="cs-CZ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0" marR="0" lvl="4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endParaRPr lang="en-GB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0" lvl="4" indent="-285750" fontAlgn="base">
              <a:buFont typeface="Arial" panose="020B0604020202020204" pitchFamily="34" charset="0"/>
              <a:buChar char="•"/>
            </a:pPr>
            <a:endParaRPr lang="en-GB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cs-CZ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cs-CZ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dirty="0"/>
              <a:t>29/09/2022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9720649" y="5107460"/>
            <a:ext cx="2119184" cy="1069504"/>
          </a:xfrm>
        </p:spPr>
        <p:txBody>
          <a:bodyPr/>
          <a:lstStyle/>
          <a:p>
            <a:r>
              <a:rPr lang="en-GB" noProof="0" dirty="0"/>
              <a:t>EVENT 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rgbClr val="8074A7"/>
                </a:solidFill>
              </a:defRPr>
            </a:lvl1pPr>
          </a:lstStyle>
          <a:p>
            <a:fld id="{98FD3A8C-9B3A-44BE-B22C-762DD5E61B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96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_pattern+indi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00"/>
          <a:stretch/>
        </p:blipFill>
        <p:spPr>
          <a:xfrm>
            <a:off x="9417896" y="71733"/>
            <a:ext cx="2658535" cy="6761553"/>
          </a:xfrm>
          <a:prstGeom prst="rect">
            <a:avLst/>
          </a:prstGeom>
        </p:spPr>
      </p:pic>
      <p:sp>
        <p:nvSpPr>
          <p:cNvPr id="11" name="Obdélník 10"/>
          <p:cNvSpPr/>
          <p:nvPr userDrawn="1"/>
        </p:nvSpPr>
        <p:spPr>
          <a:xfrm>
            <a:off x="9344141" y="807293"/>
            <a:ext cx="147510" cy="5344183"/>
          </a:xfrm>
          <a:prstGeom prst="rect">
            <a:avLst/>
          </a:prstGeom>
          <a:solidFill>
            <a:srgbClr val="351B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4F3D83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8200" y="323562"/>
            <a:ext cx="7984524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LOREM IPSUM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7984524" cy="4351338"/>
          </a:xfrm>
        </p:spPr>
        <p:txBody>
          <a:bodyPr>
            <a:normAutofit/>
          </a:bodyPr>
          <a:lstStyle>
            <a:lvl1pPr marL="285750" indent="-285750" fontAlgn="base">
              <a:buFont typeface="Arial" panose="020B0604020202020204" pitchFamily="34" charset="0"/>
              <a:buChar char="•"/>
              <a:defRPr sz="2400">
                <a:solidFill>
                  <a:srgbClr val="351B6F"/>
                </a:solidFill>
              </a:defRPr>
            </a:lvl1pPr>
            <a:lvl2pPr marL="742950" indent="-285750" fontAlgn="base">
              <a:buFont typeface="Arial" panose="020B0604020202020204" pitchFamily="34" charset="0"/>
              <a:buChar char="•"/>
              <a:defRPr sz="2200">
                <a:solidFill>
                  <a:srgbClr val="351B6F"/>
                </a:solidFill>
              </a:defRPr>
            </a:lvl2pPr>
            <a:lvl3pPr>
              <a:defRPr sz="2000">
                <a:solidFill>
                  <a:srgbClr val="351B6F"/>
                </a:solidFill>
              </a:defRPr>
            </a:lvl3pPr>
            <a:lvl4pPr>
              <a:defRPr sz="1800">
                <a:solidFill>
                  <a:srgbClr val="351B6F"/>
                </a:solidFill>
              </a:defRPr>
            </a:lvl4pPr>
            <a:lvl5pPr>
              <a:defRPr sz="1600">
                <a:solidFill>
                  <a:srgbClr val="351B6F"/>
                </a:solidFill>
              </a:defRPr>
            </a:lvl5pPr>
          </a:lstStyle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sitLorem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</a:t>
            </a:r>
            <a:endParaRPr lang="cs-CZ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285750" fontAlgn="base">
              <a:buFont typeface="Arial" panose="020B0604020202020204" pitchFamily="34" charset="0"/>
              <a:buChar char="•"/>
            </a:pP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endParaRPr lang="cs-CZ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0200" lvl="3" indent="-285750" fontAlgn="base">
              <a:buFont typeface="Arial" panose="020B0604020202020204" pitchFamily="34" charset="0"/>
              <a:buChar char="•"/>
            </a:pP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endParaRPr lang="cs-CZ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0" marR="0" lvl="4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endParaRPr lang="en-GB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cs-CZ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cs-CZ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3714638" y="6344474"/>
            <a:ext cx="2743200" cy="365125"/>
          </a:xfrm>
        </p:spPr>
        <p:txBody>
          <a:bodyPr/>
          <a:lstStyle>
            <a:lvl1pPr>
              <a:defRPr>
                <a:solidFill>
                  <a:srgbClr val="8074A7"/>
                </a:solidFill>
              </a:defRPr>
            </a:lvl1pPr>
          </a:lstStyle>
          <a:p>
            <a:r>
              <a:rPr lang="en-GB" dirty="0"/>
              <a:t>29/09/2022</a:t>
            </a:r>
          </a:p>
        </p:txBody>
      </p:sp>
      <p:sp>
        <p:nvSpPr>
          <p:cNvPr id="5" name="Zástupný symbol pro zápatí 4" descr="mmm"/>
          <p:cNvSpPr>
            <a:spLocks noGrp="1"/>
          </p:cNvSpPr>
          <p:nvPr>
            <p:ph type="ftr" sz="quarter" idx="11"/>
          </p:nvPr>
        </p:nvSpPr>
        <p:spPr>
          <a:xfrm>
            <a:off x="6671603" y="5568202"/>
            <a:ext cx="2167597" cy="1054966"/>
          </a:xfrm>
        </p:spPr>
        <p:txBody>
          <a:bodyPr anchor="b"/>
          <a:lstStyle>
            <a:lvl1pPr algn="r">
              <a:defRPr>
                <a:solidFill>
                  <a:srgbClr val="8074A7"/>
                </a:solidFill>
              </a:defRPr>
            </a:lvl1pPr>
          </a:lstStyle>
          <a:p>
            <a:r>
              <a:rPr lang="en-GB"/>
              <a:t>EVENT name</a:t>
            </a:r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074A7"/>
                </a:solidFill>
              </a:defRPr>
            </a:lvl1pPr>
          </a:lstStyle>
          <a:p>
            <a:fld id="{30ADD2D6-BC5E-450F-9BB4-311CA65708C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63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_pattern+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00"/>
          <a:stretch/>
        </p:blipFill>
        <p:spPr>
          <a:xfrm>
            <a:off x="9417896" y="68242"/>
            <a:ext cx="2658535" cy="6761553"/>
          </a:xfrm>
          <a:prstGeom prst="rect">
            <a:avLst/>
          </a:prstGeom>
        </p:spPr>
      </p:pic>
      <p:sp>
        <p:nvSpPr>
          <p:cNvPr id="11" name="Obdélník 10"/>
          <p:cNvSpPr/>
          <p:nvPr userDrawn="1"/>
        </p:nvSpPr>
        <p:spPr>
          <a:xfrm>
            <a:off x="9344141" y="785164"/>
            <a:ext cx="147510" cy="5344183"/>
          </a:xfrm>
          <a:prstGeom prst="rect">
            <a:avLst/>
          </a:prstGeom>
          <a:solidFill>
            <a:srgbClr val="ED1C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4F3D83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7984524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LOREM IPSUM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7984524" cy="4351338"/>
          </a:xfrm>
        </p:spPr>
        <p:txBody>
          <a:bodyPr>
            <a:normAutofit/>
          </a:bodyPr>
          <a:lstStyle>
            <a:lvl1pPr marL="0" indent="0" fontAlgn="base">
              <a:buFont typeface="Arial" panose="020B0604020202020204" pitchFamily="34" charset="0"/>
              <a:buNone/>
              <a:defRPr sz="2400"/>
            </a:lvl1pPr>
            <a:lvl2pPr marL="171450" indent="0" fontAlgn="base">
              <a:buFont typeface="Arial" panose="020B0604020202020204" pitchFamily="34" charset="0"/>
              <a:buNone/>
              <a:defRPr sz="2400"/>
            </a:lvl2pPr>
            <a:lvl3pPr marL="857250" indent="0">
              <a:buNone/>
              <a:defRPr sz="2200"/>
            </a:lvl3pPr>
            <a:lvl4pPr marL="1057275" indent="0">
              <a:buNone/>
              <a:defRPr sz="2000"/>
            </a:lvl4pPr>
            <a:lvl5pPr marL="1771650" indent="0">
              <a:buNone/>
              <a:defRPr sz="1800"/>
            </a:lvl5pPr>
            <a:lvl6pPr>
              <a:defRPr sz="1600"/>
            </a:lvl6pPr>
          </a:lstStyle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</a:t>
            </a:r>
            <a:endParaRPr lang="cs-CZ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2" indent="-285750" fontAlgn="base">
              <a:buFont typeface="Arial" panose="020B0604020202020204" pitchFamily="34" charset="0"/>
              <a:buChar char="•"/>
            </a:pP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</a:t>
            </a:r>
            <a:endParaRPr lang="cs-CZ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43025" lvl="3" indent="-285750" fontAlgn="base">
              <a:buFont typeface="Arial" panose="020B0604020202020204" pitchFamily="34" charset="0"/>
              <a:buChar char="•"/>
            </a:pP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endParaRPr lang="cs-CZ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0" lvl="4" indent="-285750" fontAlgn="base">
              <a:buFont typeface="Arial" panose="020B0604020202020204" pitchFamily="34" charset="0"/>
              <a:buChar char="•"/>
            </a:pP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endParaRPr lang="cs-CZ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00350" lvl="5" indent="-285750" fontAlgn="base">
              <a:buFont typeface="Arial" panose="020B0604020202020204" pitchFamily="34" charset="0"/>
              <a:buChar char="•"/>
            </a:pP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noProof="0" dirty="0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</a:t>
            </a:r>
            <a:r>
              <a:rPr lang="en-GB" noProof="0" dirty="0" err="1">
                <a:solidFill>
                  <a:srgbClr val="4F3D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endParaRPr lang="cs-CZ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57400" lvl="4" indent="-285750" fontAlgn="base">
              <a:buFont typeface="Arial" panose="020B0604020202020204" pitchFamily="34" charset="0"/>
              <a:buChar char="•"/>
            </a:pPr>
            <a:endParaRPr lang="cs-CZ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-285750" fontAlgn="base">
              <a:buFont typeface="Arial" panose="020B0604020202020204" pitchFamily="34" charset="0"/>
              <a:buChar char="•"/>
            </a:pPr>
            <a:endParaRPr lang="cs-CZ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-285750" fontAlgn="base">
              <a:buFont typeface="Arial" panose="020B0604020202020204" pitchFamily="34" charset="0"/>
              <a:buChar char="•"/>
            </a:pPr>
            <a:endParaRPr lang="cs-CZ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lvl="2" indent="-285750" fontAlgn="base">
              <a:buFont typeface="Arial" panose="020B0604020202020204" pitchFamily="34" charset="0"/>
              <a:buChar char="•"/>
            </a:pPr>
            <a:endParaRPr lang="cs-CZ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en-GB" noProof="0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cs-CZ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endParaRPr lang="cs-CZ" dirty="0">
              <a:solidFill>
                <a:srgbClr val="4F3D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3700783" y="6314787"/>
            <a:ext cx="2743200" cy="365125"/>
          </a:xfrm>
        </p:spPr>
        <p:txBody>
          <a:bodyPr/>
          <a:lstStyle>
            <a:lvl1pPr>
              <a:defRPr>
                <a:solidFill>
                  <a:srgbClr val="8074A7"/>
                </a:solidFill>
              </a:defRPr>
            </a:lvl1pPr>
          </a:lstStyle>
          <a:p>
            <a:r>
              <a:rPr lang="en-GB" dirty="0"/>
              <a:t>29/09/2022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555313" y="5541133"/>
            <a:ext cx="2253556" cy="1069504"/>
          </a:xfrm>
        </p:spPr>
        <p:txBody>
          <a:bodyPr/>
          <a:lstStyle>
            <a:lvl1pPr>
              <a:defRPr>
                <a:solidFill>
                  <a:srgbClr val="8074A7"/>
                </a:solidFill>
              </a:defRPr>
            </a:lvl1pPr>
          </a:lstStyle>
          <a:p>
            <a:r>
              <a:rPr lang="en-GB" dirty="0"/>
              <a:t>EVENT 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074A7"/>
                </a:solidFill>
              </a:defRPr>
            </a:lvl1pPr>
          </a:lstStyle>
          <a:p>
            <a:fld id="{30ADD2D6-BC5E-450F-9BB4-311CA65708C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77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6D27-EED4-42E1-817F-DB6D768AE874}" type="datetime3">
              <a:rPr lang="cs-CZ" smtClean="0"/>
              <a:t>19/1/23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EVENT 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290D-D74F-4082-9FD7-D8FCD85A3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96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/>
              <a:t>Upravte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2"/>
            <a:r>
              <a:rPr lang="en-GB" noProof="0" dirty="0" err="1"/>
              <a:t>Třetí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3"/>
            <a:r>
              <a:rPr lang="en-GB" noProof="0" dirty="0" err="1"/>
              <a:t>Čtvrtá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4"/>
            <a:r>
              <a:rPr lang="en-GB" noProof="0" dirty="0" err="1"/>
              <a:t>Pátá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9096633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7E3D36C-49B2-469F-8C51-006187507226}" type="datetime3">
              <a:rPr lang="en-GB" noProof="0" smtClean="0"/>
              <a:t>19 January, 2023</a:t>
            </a:fld>
            <a:endParaRPr lang="en-GB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9564130" y="5225921"/>
            <a:ext cx="2275702" cy="10859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noProof="0" dirty="0"/>
              <a:t>EVENT 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8200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0ADD2D6-BC5E-450F-9BB4-311CA65708C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68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2" r:id="rId3"/>
    <p:sldLayoutId id="2147483657" r:id="rId4"/>
    <p:sldLayoutId id="2147483654" r:id="rId5"/>
    <p:sldLayoutId id="2147483650" r:id="rId6"/>
    <p:sldLayoutId id="2147483661" r:id="rId7"/>
    <p:sldLayoutId id="2147483662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 cap="all" baseline="0">
          <a:solidFill>
            <a:srgbClr val="ED1C2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rgbClr val="351B6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51B6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51B6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51B6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51B6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3ADAE-978F-47D6-AD88-ECB74C5BC294}" type="datetime3">
              <a:rPr lang="cs-CZ" smtClean="0"/>
              <a:t>19/1/23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EVENT name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1290D-D74F-4082-9FD7-D8FCD85A3D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enderaction.eu/newsletter/" TargetMode="External"/><Relationship Id="rId2" Type="http://schemas.openxmlformats.org/officeDocument/2006/relationships/hyperlink" Target="https://genderaction.eu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hyperlink" Target="https://www.youtube.com/channel/UCJcQ7lmi1GFGbSSagSuGgPA" TargetMode="External"/><Relationship Id="rId4" Type="http://schemas.openxmlformats.org/officeDocument/2006/relationships/hyperlink" Target="https://twitter.com/GENDERACTION_E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D4057-C948-F08A-1032-3B191AFB0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4511" y="336991"/>
            <a:ext cx="2645898" cy="971306"/>
          </a:xfrm>
        </p:spPr>
        <p:txBody>
          <a:bodyPr>
            <a:noAutofit/>
          </a:bodyPr>
          <a:lstStyle/>
          <a:p>
            <a:pPr algn="r"/>
            <a:r>
              <a:rPr lang="en-GB" sz="2400" b="1" i="0" u="none" strike="noStrike" dirty="0">
                <a:solidFill>
                  <a:srgbClr val="351B6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#SafeAcademia</a:t>
            </a:r>
            <a:endParaRPr lang="en-GB" sz="2400" dirty="0">
              <a:solidFill>
                <a:srgbClr val="351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91560-DAA5-A8E9-1E5F-4B16339D1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625"/>
            <a:ext cx="7897837" cy="4801934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8000"/>
              </a:lnSpc>
              <a:buNone/>
            </a:pPr>
            <a:r>
              <a:rPr lang="en-GB" b="1" dirty="0">
                <a:solidFill>
                  <a:srgbClr val="351B6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</a:t>
            </a:r>
            <a:r>
              <a:rPr lang="en-US" b="1" dirty="0">
                <a:solidFill>
                  <a:srgbClr val="351B6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ontent </a:t>
            </a:r>
            <a:r>
              <a:rPr lang="en-GB" b="1" dirty="0">
                <a:solidFill>
                  <a:srgbClr val="351B6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hints</a:t>
            </a:r>
          </a:p>
          <a:p>
            <a:pPr>
              <a:lnSpc>
                <a:spcPct val="108000"/>
              </a:lnSpc>
            </a:pPr>
            <a:r>
              <a:rPr lang="en-US" sz="2400" dirty="0">
                <a:solidFill>
                  <a:srgbClr val="351B6F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</a:t>
            </a:r>
            <a:r>
              <a:rPr lang="cs-CZ" sz="2400" dirty="0">
                <a:solidFill>
                  <a:srgbClr val="351B6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dd </a:t>
            </a:r>
            <a:r>
              <a:rPr lang="en-US" sz="2400" dirty="0">
                <a:solidFill>
                  <a:srgbClr val="351B6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 example </a:t>
            </a:r>
            <a:r>
              <a:rPr lang="cs-CZ" sz="2400" dirty="0">
                <a:solidFill>
                  <a:srgbClr val="351B6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</a:t>
            </a:r>
            <a:r>
              <a:rPr lang="en-GB" sz="2400" dirty="0">
                <a:solidFill>
                  <a:srgbClr val="351B6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statement about </a:t>
            </a:r>
            <a:r>
              <a:rPr lang="en-GB" sz="2400" b="1" dirty="0">
                <a:solidFill>
                  <a:srgbClr val="351B6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why you / you</a:t>
            </a:r>
            <a:r>
              <a:rPr lang="cs-CZ" sz="2400" b="1" dirty="0">
                <a:solidFill>
                  <a:srgbClr val="351B6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r>
              <a:rPr lang="en-GB" sz="2400" b="1" dirty="0">
                <a:solidFill>
                  <a:srgbClr val="351B6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institution support</a:t>
            </a:r>
            <a:r>
              <a:rPr lang="cs-CZ" sz="2400" b="1" dirty="0">
                <a:solidFill>
                  <a:srgbClr val="351B6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(s)</a:t>
            </a:r>
            <a:r>
              <a:rPr lang="en-US" sz="2400" b="1" dirty="0">
                <a:solidFill>
                  <a:srgbClr val="351B6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2400" b="1" dirty="0">
                <a:solidFill>
                  <a:srgbClr val="351B6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safe, respectful, and inclusive environment in academia for all.</a:t>
            </a:r>
          </a:p>
          <a:p>
            <a:pPr>
              <a:lnSpc>
                <a:spcPct val="108000"/>
              </a:lnSpc>
            </a:pPr>
            <a:r>
              <a:rPr lang="en-GB" sz="2400" dirty="0">
                <a:solidFill>
                  <a:srgbClr val="351B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also share with us </a:t>
            </a:r>
            <a:r>
              <a:rPr lang="en-GB" sz="2400" b="1" dirty="0">
                <a:solidFill>
                  <a:srgbClr val="351B6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has been done or is planned at your institution to ensure #SafeAcademia.</a:t>
            </a:r>
          </a:p>
          <a:p>
            <a:pPr>
              <a:lnSpc>
                <a:spcPct val="108000"/>
              </a:lnSpc>
            </a:pPr>
            <a:r>
              <a:rPr lang="en-GB" sz="2400" b="1" dirty="0">
                <a:solidFill>
                  <a:srgbClr val="351B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 your endorsement of a call for action to end gender-based violence</a:t>
            </a:r>
            <a:r>
              <a:rPr lang="cs-CZ" sz="2400" b="1" dirty="0">
                <a:solidFill>
                  <a:srgbClr val="351B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351B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apart from your signature also </a:t>
            </a:r>
            <a:r>
              <a:rPr lang="en-GB" sz="2400" b="1" dirty="0">
                <a:solidFill>
                  <a:srgbClr val="351B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the proclamation</a:t>
            </a:r>
            <a:r>
              <a:rPr lang="cs-CZ" sz="2400" b="1" dirty="0">
                <a:solidFill>
                  <a:srgbClr val="351B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b="1" dirty="0">
              <a:solidFill>
                <a:srgbClr val="351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19E2EE0-CD6F-419A-0A87-17FC529AF498}"/>
              </a:ext>
            </a:extLst>
          </p:cNvPr>
          <p:cNvSpPr txBox="1">
            <a:spLocks/>
          </p:cNvSpPr>
          <p:nvPr/>
        </p:nvSpPr>
        <p:spPr>
          <a:xfrm>
            <a:off x="8874368" y="1052098"/>
            <a:ext cx="2645898" cy="971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2400" b="1" dirty="0">
                <a:solidFill>
                  <a:srgbClr val="351B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cs-CZ" sz="2400" b="1" dirty="0">
                <a:solidFill>
                  <a:srgbClr val="351B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IDWGS 2023</a:t>
            </a:r>
            <a:endParaRPr lang="en-GB" sz="2400" dirty="0">
              <a:solidFill>
                <a:srgbClr val="351B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7254A5B-3031-8C1F-4055-EB14C6528D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79" b="51412"/>
          <a:stretch/>
        </p:blipFill>
        <p:spPr>
          <a:xfrm>
            <a:off x="141890" y="4713890"/>
            <a:ext cx="11908221" cy="214411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F71F5F5-8A44-6091-31D2-97AC39C39A35}"/>
              </a:ext>
            </a:extLst>
          </p:cNvPr>
          <p:cNvSpPr txBox="1">
            <a:spLocks/>
          </p:cNvSpPr>
          <p:nvPr/>
        </p:nvSpPr>
        <p:spPr>
          <a:xfrm>
            <a:off x="8901858" y="2557166"/>
            <a:ext cx="2645898" cy="13317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1800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Add your project/ institution logo</a:t>
            </a:r>
            <a:r>
              <a:rPr lang="cs-CZ" sz="1800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en-GB" sz="1800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or</a:t>
            </a:r>
            <a:r>
              <a:rPr lang="cs-CZ" sz="1800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en-GB" sz="1800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delete</a:t>
            </a:r>
            <a:r>
              <a:rPr lang="cs-CZ" sz="1800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en-GB" sz="1800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the</a:t>
            </a:r>
            <a:r>
              <a:rPr lang="cs-CZ" sz="1800" b="1" u="sng" dirty="0">
                <a:solidFill>
                  <a:srgbClr val="412187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box</a:t>
            </a:r>
            <a:endParaRPr lang="en-GB" sz="1800" b="1" u="sng" dirty="0">
              <a:solidFill>
                <a:srgbClr val="412187"/>
              </a:solidFill>
              <a:highlight>
                <a:srgbClr val="FFFF00"/>
              </a:highlight>
              <a:latin typeface="Lato" panose="020F0502020204030203" pitchFamily="34" charset="-18"/>
              <a:ea typeface="Lato"/>
              <a:cs typeface="Lato"/>
            </a:endParaRPr>
          </a:p>
        </p:txBody>
      </p:sp>
      <p:pic>
        <p:nvPicPr>
          <p:cNvPr id="16" name="Picture 15" descr="A picture containing text, tableware, plate, dishware&#10;&#10;Description automatically generated">
            <a:extLst>
              <a:ext uri="{FF2B5EF4-FFF2-40B4-BE49-F238E27FC236}">
                <a16:creationId xmlns:a16="http://schemas.microsoft.com/office/drawing/2014/main" id="{64E9AA79-DB77-D9B5-B8E3-72665C8DD0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7487" y="3782321"/>
            <a:ext cx="2125934" cy="94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163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1B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D4057-C948-F08A-1032-3B191AFB0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4511" y="336991"/>
            <a:ext cx="2645898" cy="971306"/>
          </a:xfrm>
        </p:spPr>
        <p:txBody>
          <a:bodyPr>
            <a:noAutofit/>
          </a:bodyPr>
          <a:lstStyle/>
          <a:p>
            <a:pPr algn="r"/>
            <a:r>
              <a:rPr lang="en-GB" sz="24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#SafeAcademia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91560-DAA5-A8E9-1E5F-4B16339D1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7625"/>
            <a:ext cx="7897837" cy="4801934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8000"/>
              </a:lnSpc>
              <a:buNone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</a:t>
            </a:r>
            <a:r>
              <a:rPr lang="en-US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ontent </a:t>
            </a:r>
            <a:r>
              <a:rPr lang="en-GB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hints</a:t>
            </a:r>
          </a:p>
          <a:p>
            <a:pPr>
              <a:lnSpc>
                <a:spcPct val="108000"/>
              </a:lnSpc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</a:t>
            </a:r>
            <a:r>
              <a:rPr lang="cs-CZ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dd </a:t>
            </a:r>
            <a:r>
              <a:rPr lang="en-US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 example </a:t>
            </a:r>
            <a:r>
              <a:rPr lang="cs-CZ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</a:t>
            </a:r>
            <a:r>
              <a:rPr lang="en-GB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statement about why you / you</a:t>
            </a:r>
            <a:r>
              <a:rPr lang="cs-CZ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r>
              <a:rPr lang="en-GB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institution support</a:t>
            </a:r>
            <a:r>
              <a:rPr lang="cs-CZ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(s)</a:t>
            </a:r>
            <a:r>
              <a:rPr lang="en-US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safe, respectful, and inclusive environment in academia for all.</a:t>
            </a:r>
          </a:p>
          <a:p>
            <a:pPr>
              <a:lnSpc>
                <a:spcPct val="108000"/>
              </a:lnSpc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also share with us </a:t>
            </a:r>
            <a:r>
              <a:rPr lang="en-GB" sz="2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has been done or is planned at your institution to ensure #SafeAcademia.</a:t>
            </a:r>
          </a:p>
          <a:p>
            <a:pPr>
              <a:lnSpc>
                <a:spcPct val="108000"/>
              </a:lnSpc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 your endorsement of a call for action to end gender-based violence</a:t>
            </a:r>
            <a:r>
              <a:rPr lang="cs-CZ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apart from your signature also with the proclamation</a:t>
            </a:r>
            <a:r>
              <a:rPr lang="cs-CZ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19E2EE0-CD6F-419A-0A87-17FC529AF498}"/>
              </a:ext>
            </a:extLst>
          </p:cNvPr>
          <p:cNvSpPr txBox="1">
            <a:spLocks/>
          </p:cNvSpPr>
          <p:nvPr/>
        </p:nvSpPr>
        <p:spPr>
          <a:xfrm>
            <a:off x="8874368" y="1052098"/>
            <a:ext cx="2645898" cy="971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IDWGS 2023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7254A5B-3031-8C1F-4055-EB14C6528D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79" b="51412"/>
          <a:stretch/>
        </p:blipFill>
        <p:spPr>
          <a:xfrm>
            <a:off x="110359" y="4713890"/>
            <a:ext cx="11908221" cy="214411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F71F5F5-8A44-6091-31D2-97AC39C39A35}"/>
              </a:ext>
            </a:extLst>
          </p:cNvPr>
          <p:cNvSpPr txBox="1">
            <a:spLocks/>
          </p:cNvSpPr>
          <p:nvPr/>
        </p:nvSpPr>
        <p:spPr>
          <a:xfrm>
            <a:off x="8901858" y="2557166"/>
            <a:ext cx="2645898" cy="13317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1800" b="1" u="sng" dirty="0">
                <a:solidFill>
                  <a:srgbClr val="351B6F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Add your project/ institution logo</a:t>
            </a:r>
            <a:r>
              <a:rPr lang="cs-CZ" sz="1800" b="1" u="sng" dirty="0">
                <a:solidFill>
                  <a:srgbClr val="351B6F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en-GB" sz="1800" b="1" u="sng" dirty="0">
                <a:solidFill>
                  <a:srgbClr val="351B6F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or</a:t>
            </a:r>
            <a:r>
              <a:rPr lang="cs-CZ" sz="1800" b="1" u="sng" dirty="0">
                <a:solidFill>
                  <a:srgbClr val="351B6F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en-GB" sz="1800" b="1" u="sng" dirty="0">
                <a:solidFill>
                  <a:srgbClr val="351B6F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delete</a:t>
            </a:r>
            <a:r>
              <a:rPr lang="cs-CZ" sz="1800" b="1" u="sng" dirty="0">
                <a:solidFill>
                  <a:srgbClr val="351B6F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</a:t>
            </a:r>
            <a:r>
              <a:rPr lang="en-GB" sz="1800" b="1" u="sng" dirty="0">
                <a:solidFill>
                  <a:srgbClr val="351B6F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the</a:t>
            </a:r>
            <a:r>
              <a:rPr lang="cs-CZ" sz="1800" b="1" u="sng" dirty="0">
                <a:solidFill>
                  <a:srgbClr val="351B6F"/>
                </a:solidFill>
                <a:highlight>
                  <a:srgbClr val="FFFF00"/>
                </a:highlight>
                <a:latin typeface="Lato" panose="020F0502020204030203" pitchFamily="34" charset="-18"/>
                <a:ea typeface="Lato"/>
                <a:cs typeface="Lato"/>
              </a:rPr>
              <a:t> box</a:t>
            </a:r>
            <a:endParaRPr lang="en-GB" sz="1800" b="1" u="sng" dirty="0">
              <a:solidFill>
                <a:srgbClr val="351B6F"/>
              </a:solidFill>
              <a:highlight>
                <a:srgbClr val="FFFF00"/>
              </a:highlight>
              <a:latin typeface="Lato" panose="020F0502020204030203" pitchFamily="34" charset="-18"/>
              <a:ea typeface="Lato"/>
              <a:cs typeface="Lato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7C7CACE8-9157-EC8C-B343-84DC0D8887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6966" y="3578771"/>
            <a:ext cx="2034967" cy="143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12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D4DA3017-D7C0-9A7B-A889-790762134624}"/>
              </a:ext>
            </a:extLst>
          </p:cNvPr>
          <p:cNvSpPr/>
          <p:nvPr/>
        </p:nvSpPr>
        <p:spPr>
          <a:xfrm>
            <a:off x="4472401" y="3311940"/>
            <a:ext cx="7073835" cy="1599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cs-CZ" baseline="0" dirty="0">
                <a:solidFill>
                  <a:srgbClr val="8074A7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genderaction.eu</a:t>
            </a:r>
            <a:endParaRPr lang="cs-CZ" sz="2400" b="0" baseline="0" dirty="0">
              <a:solidFill>
                <a:srgbClr val="8074A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cs-CZ" baseline="0" dirty="0">
                <a:solidFill>
                  <a:srgbClr val="8074A7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https://genderaction.eu/newsletter/</a:t>
            </a:r>
            <a:endParaRPr lang="cs-CZ" sz="2400" b="0" baseline="0" dirty="0">
              <a:solidFill>
                <a:srgbClr val="8074A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cs-CZ" baseline="0" dirty="0">
                <a:solidFill>
                  <a:srgbClr val="8074A7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https://twitter.com/GENDERACTION_EU</a:t>
            </a:r>
            <a:endParaRPr lang="cs-CZ" sz="2400" b="0" baseline="0" dirty="0">
              <a:solidFill>
                <a:srgbClr val="8074A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</a:pPr>
            <a:r>
              <a:rPr lang="cs-CZ" baseline="0" dirty="0">
                <a:solidFill>
                  <a:srgbClr val="8074A7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https://www.youtube.com/channel/UCJcQ7lmi1GFGbSSagSuGgPA</a:t>
            </a:r>
            <a:endParaRPr lang="cs-CZ" sz="2400" b="0" baseline="0" dirty="0">
              <a:solidFill>
                <a:srgbClr val="8074A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69D33E-7C49-7E34-DE39-29B1500D3988}"/>
              </a:ext>
            </a:extLst>
          </p:cNvPr>
          <p:cNvSpPr/>
          <p:nvPr/>
        </p:nvSpPr>
        <p:spPr>
          <a:xfrm>
            <a:off x="3421117" y="331076"/>
            <a:ext cx="6006662" cy="10405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5A57DFC8-2AA3-991C-2BD5-EA79F86C2C4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251" y="799677"/>
            <a:ext cx="3595589" cy="253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0464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Custom 2">
      <a:dk1>
        <a:srgbClr val="351B6F"/>
      </a:dk1>
      <a:lt1>
        <a:srgbClr val="FFFFFF"/>
      </a:lt1>
      <a:dk2>
        <a:srgbClr val="8074A7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8074A7"/>
      </a:hlink>
      <a:folHlink>
        <a:srgbClr val="8074A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01AAE48F-975A-4100-8F25-77E3655B2DBF}" vid="{79B06686-2B44-4A9F-9B41-E20D577E9CCF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01AAE48F-975A-4100-8F25-77E3655B2DBF}" vid="{97DD99F2-4EF5-4A28-91F5-9333D80A125E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69118F1927F924CACEBAC17AB018512" ma:contentTypeVersion="6" ma:contentTypeDescription="Vytvoří nový dokument" ma:contentTypeScope="" ma:versionID="c51c437583fda7a841ca3d4cfbaae135">
  <xsd:schema xmlns:xsd="http://www.w3.org/2001/XMLSchema" xmlns:xs="http://www.w3.org/2001/XMLSchema" xmlns:p="http://schemas.microsoft.com/office/2006/metadata/properties" xmlns:ns3="3a79b8ff-c384-4c7d-ae81-a50ef09ac990" targetNamespace="http://schemas.microsoft.com/office/2006/metadata/properties" ma:root="true" ma:fieldsID="00a06a825a823150faa8042cfa57d7f2" ns3:_="">
    <xsd:import namespace="3a79b8ff-c384-4c7d-ae81-a50ef09ac9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9b8ff-c384-4c7d-ae81-a50ef09ac9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2FADA4-AE23-4133-A1E3-E3C6E262DC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8FA91E-1D1C-4E0C-BBAE-58FD24FC5221}">
  <ds:schemaRefs>
    <ds:schemaRef ds:uri="http://schemas.microsoft.com/office/infopath/2007/PartnerControls"/>
    <ds:schemaRef ds:uri="3a79b8ff-c384-4c7d-ae81-a50ef09ac990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AB0C41F-8BFF-4873-986B-9621A73BED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79b8ff-c384-4c7d-ae81-a50ef09ac9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GENDERACTIONplus_PPT_template</Template>
  <TotalTime>99</TotalTime>
  <Words>209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Motiv Office</vt:lpstr>
      <vt:lpstr>Vlastní návrh</vt:lpstr>
      <vt:lpstr>#SafeAcademia</vt:lpstr>
      <vt:lpstr>#SafeAcademia</vt:lpstr>
      <vt:lpstr>PowerPoint Presentation</vt:lpstr>
    </vt:vector>
  </TitlesOfParts>
  <Company>sou av 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Hana Tenglerová</dc:creator>
  <cp:lastModifiedBy>Hana Tenglerová</cp:lastModifiedBy>
  <cp:revision>10</cp:revision>
  <dcterms:created xsi:type="dcterms:W3CDTF">2023-01-19T11:34:59Z</dcterms:created>
  <dcterms:modified xsi:type="dcterms:W3CDTF">2023-01-19T15:35:29Z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0x010100569118F1927F924CACEBAC17AB018512</vt:lpwstr>
  </property>
</Properties>
</file>